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60" r:id="rId5"/>
    <p:sldId id="263" r:id="rId6"/>
    <p:sldId id="266" r:id="rId7"/>
    <p:sldId id="264" r:id="rId8"/>
    <p:sldId id="267" r:id="rId9"/>
    <p:sldId id="265" r:id="rId10"/>
    <p:sldId id="276" r:id="rId11"/>
    <p:sldId id="268" r:id="rId12"/>
    <p:sldId id="269" r:id="rId13"/>
    <p:sldId id="271" r:id="rId14"/>
  </p:sldIdLst>
  <p:sldSz cx="12192000" cy="6858000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FFC000"/>
        </a:solidFill>
        <a:ln>
          <a:noFill/>
        </a:ln>
        <a:effectLst/>
        <a:sp3d/>
      </c:spPr>
    </c:floor>
    <c:sideWall>
      <c:thickness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Аркуш2!$B$6</c:f>
              <c:strCache>
                <c:ptCount val="1"/>
                <c:pt idx="0">
                  <c:v>Передбачено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652533607542735E-3"/>
                  <c:y val="-2.0900901256736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261-465D-88DA-5AB852F775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544104095569559E-3"/>
                  <c:y val="-2.299099138241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261-465D-88DA-5AB852F775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128379971100569E-2"/>
                  <c:y val="-2.9261261759431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261-465D-88DA-5AB852F775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414141674720361E-2"/>
                  <c:y val="2.7171171633757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261-465D-88DA-5AB852F775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Аркуш2!$C$5:$F$5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Аркуш2!$C$6:$F$6</c:f>
              <c:numCache>
                <c:formatCode>#\ ##0.0</c:formatCode>
                <c:ptCount val="4"/>
                <c:pt idx="0">
                  <c:v>550</c:v>
                </c:pt>
                <c:pt idx="1">
                  <c:v>955</c:v>
                </c:pt>
                <c:pt idx="2" formatCode="#,##0.00">
                  <c:v>681.79</c:v>
                </c:pt>
                <c:pt idx="3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261-465D-88DA-5AB852F775DA}"/>
            </c:ext>
          </c:extLst>
        </c:ser>
        <c:ser>
          <c:idx val="1"/>
          <c:order val="1"/>
          <c:tx>
            <c:strRef>
              <c:f>Аркуш2!$B$7</c:f>
              <c:strCache>
                <c:ptCount val="1"/>
                <c:pt idx="0">
                  <c:v>Фактично виплачено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957571815669218E-2"/>
                  <c:y val="-3.7621622262126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261-465D-88DA-5AB852F775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949080202427262E-2"/>
                  <c:y val="-2.5081081508083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261-465D-88DA-5AB852F775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621867387443395E-2"/>
                  <c:y val="-3.135135188510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261-465D-88DA-5AB852F775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791520164525544E-2"/>
                  <c:y val="-2.9261261759431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261-465D-88DA-5AB852F775D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Аркуш2!$C$5:$F$5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Аркуш2!$C$7:$F$7</c:f>
              <c:numCache>
                <c:formatCode>#,##0.00</c:formatCode>
                <c:ptCount val="4"/>
                <c:pt idx="0">
                  <c:v>134.1</c:v>
                </c:pt>
                <c:pt idx="1">
                  <c:v>912.8</c:v>
                </c:pt>
                <c:pt idx="2">
                  <c:v>640.79</c:v>
                </c:pt>
                <c:pt idx="3">
                  <c:v>553.52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261-465D-88DA-5AB852F775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44857496"/>
        <c:axId val="544861024"/>
        <c:axId val="0"/>
      </c:bar3DChart>
      <c:catAx>
        <c:axId val="544857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44861024"/>
        <c:crosses val="autoZero"/>
        <c:auto val="1"/>
        <c:lblAlgn val="ctr"/>
        <c:lblOffset val="100"/>
        <c:noMultiLvlLbl val="0"/>
      </c:catAx>
      <c:valAx>
        <c:axId val="54486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/>
                  <a:t>млн. грн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44857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590206265977527"/>
          <c:y val="0.95218894151417643"/>
          <c:w val="0.36433250859647781"/>
          <c:h val="3.52705177317815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88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249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054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512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42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225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50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131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177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08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16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DCF11-81E7-4A4E-8A73-FB74D0F00216}" type="datetimeFigureOut">
              <a:rPr lang="uk-UA" smtClean="0"/>
              <a:t>25.06.2020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8128-3428-4A11-B3F4-81C27DB2B2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098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cxnSp>
        <p:nvCxnSpPr>
          <p:cNvPr id="33" name="Пряма сполучна лінія 32"/>
          <p:cNvCxnSpPr/>
          <p:nvPr/>
        </p:nvCxnSpPr>
        <p:spPr>
          <a:xfrm>
            <a:off x="850510" y="1132265"/>
            <a:ext cx="7281056" cy="16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кутник 6"/>
          <p:cNvSpPr/>
          <p:nvPr/>
        </p:nvSpPr>
        <p:spPr>
          <a:xfrm>
            <a:off x="1133904" y="2943992"/>
            <a:ext cx="94135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uk-UA" sz="2000" b="1" dirty="0">
                <a:solidFill>
                  <a:srgbClr val="0070C0"/>
                </a:solidFill>
              </a:rPr>
              <a:t>БЮДЖЕТНА ПРОГРАМА </a:t>
            </a:r>
          </a:p>
          <a:p>
            <a:pPr marL="342900" indent="-342900" algn="ctr"/>
            <a:r>
              <a:rPr lang="uk-UA" sz="2000" b="1" dirty="0">
                <a:solidFill>
                  <a:srgbClr val="0070C0"/>
                </a:solidFill>
              </a:rPr>
              <a:t>Фінансова підтримка сільгосптоваровиробників</a:t>
            </a:r>
          </a:p>
          <a:p>
            <a:pPr marL="342900" indent="-342900" algn="ctr"/>
            <a:r>
              <a:rPr lang="uk-UA" sz="2000" b="1" dirty="0">
                <a:solidFill>
                  <a:srgbClr val="0070C0"/>
                </a:solidFill>
              </a:rPr>
              <a:t>1201150 </a:t>
            </a:r>
          </a:p>
          <a:p>
            <a:pPr marL="342900" indent="-342900" algn="ctr"/>
            <a:r>
              <a:rPr lang="uk-UA" b="1" dirty="0" smtClean="0">
                <a:solidFill>
                  <a:srgbClr val="0070C0"/>
                </a:solidFill>
                <a:latin typeface="Arial Cyr" pitchFamily="34" charset="0"/>
                <a:cs typeface="Arial Cyr" pitchFamily="34" charset="0"/>
              </a:rPr>
              <a:t>(напрям</a:t>
            </a:r>
            <a:r>
              <a:rPr lang="en-US" b="1" dirty="0" smtClean="0">
                <a:solidFill>
                  <a:srgbClr val="0070C0"/>
                </a:solidFill>
                <a:latin typeface="Arial Cyr" pitchFamily="34" charset="0"/>
                <a:cs typeface="Arial Cyr" pitchFamily="34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Arial Cyr" pitchFamily="34" charset="0"/>
                <a:cs typeface="Arial Cyr" pitchFamily="34" charset="0"/>
              </a:rPr>
              <a:t>- часткова </a:t>
            </a:r>
            <a:r>
              <a:rPr lang="uk-UA" b="1" dirty="0">
                <a:solidFill>
                  <a:srgbClr val="0070C0"/>
                </a:solidFill>
                <a:latin typeface="Arial Cyr" pitchFamily="34" charset="0"/>
                <a:cs typeface="Arial Cyr" pitchFamily="34" charset="0"/>
              </a:rPr>
              <a:t>компенсація вартості </a:t>
            </a:r>
            <a:r>
              <a:rPr lang="uk-UA" b="1" dirty="0" smtClean="0">
                <a:solidFill>
                  <a:srgbClr val="0070C0"/>
                </a:solidFill>
                <a:latin typeface="Arial Cyr" pitchFamily="34" charset="0"/>
                <a:cs typeface="Arial Cyr" pitchFamily="34" charset="0"/>
              </a:rPr>
              <a:t>сільськогосподарської техніки </a:t>
            </a:r>
            <a:r>
              <a:rPr lang="uk-UA" b="1" dirty="0">
                <a:solidFill>
                  <a:srgbClr val="0070C0"/>
                </a:solidFill>
                <a:latin typeface="Arial Cyr" pitchFamily="34" charset="0"/>
                <a:cs typeface="Arial Cyr" pitchFamily="34" charset="0"/>
              </a:rPr>
              <a:t>та обладнання вітчизняного виробництва)</a:t>
            </a:r>
            <a:endParaRPr lang="ru-RU" b="1" dirty="0">
              <a:solidFill>
                <a:srgbClr val="0070C0"/>
              </a:solidFill>
              <a:latin typeface="Arial Cyr" pitchFamily="34" charset="0"/>
              <a:cs typeface="Arial Cyr" pitchFamily="34" charset="0"/>
            </a:endParaRPr>
          </a:p>
        </p:txBody>
      </p:sp>
      <p:pic>
        <p:nvPicPr>
          <p:cNvPr id="2050" name="Рисунок 1" descr="LogoUa384x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054" y="396417"/>
            <a:ext cx="49530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Прямоугольник 8"/>
          <p:cNvSpPr/>
          <p:nvPr/>
        </p:nvSpPr>
        <p:spPr>
          <a:xfrm>
            <a:off x="1133903" y="1443470"/>
            <a:ext cx="9413507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3200" b="1" dirty="0">
                <a:solidFill>
                  <a:srgbClr val="0070C0"/>
                </a:solidFill>
              </a:rPr>
              <a:t>Директорат промислової політики</a:t>
            </a:r>
          </a:p>
          <a:p>
            <a:pPr algn="ctr"/>
            <a:r>
              <a:rPr lang="uk-UA" sz="3200" b="1" dirty="0">
                <a:solidFill>
                  <a:srgbClr val="0070C0"/>
                </a:solidFill>
              </a:rPr>
              <a:t>та стимулювання розвитку регіонів</a:t>
            </a: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068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pic>
        <p:nvPicPr>
          <p:cNvPr id="13317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346" y="232079"/>
            <a:ext cx="268288" cy="300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cxnSp>
        <p:nvCxnSpPr>
          <p:cNvPr id="33" name="Пряма сполучна лінія 32"/>
          <p:cNvCxnSpPr/>
          <p:nvPr/>
        </p:nvCxnSpPr>
        <p:spPr>
          <a:xfrm flipV="1">
            <a:off x="1041517" y="881346"/>
            <a:ext cx="8776251" cy="2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856449" y="1177865"/>
            <a:ext cx="106151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6600"/>
                </a:solidFill>
                <a:latin typeface="Arial Cyr" pitchFamily="34" charset="0"/>
                <a:cs typeface="Arial Cyr" pitchFamily="34" charset="0"/>
              </a:rPr>
              <a:t>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 виробництва та реалізації техніки та обладнання для агропромислового комплексу вітчизняними заводами-виробниками</a:t>
            </a:r>
            <a:endParaRPr lang="uk-UA" sz="1600" dirty="0"/>
          </a:p>
        </p:txBody>
      </p:sp>
      <p:graphicFrame>
        <p:nvGraphicFramePr>
          <p:cNvPr id="9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73113"/>
              </p:ext>
            </p:extLst>
          </p:nvPr>
        </p:nvGraphicFramePr>
        <p:xfrm>
          <a:off x="647490" y="2403880"/>
          <a:ext cx="10824074" cy="2356944"/>
        </p:xfrm>
        <a:graphic>
          <a:graphicData uri="http://schemas.openxmlformats.org/drawingml/2006/table">
            <a:tbl>
              <a:tblPr/>
              <a:tblGrid>
                <a:gridCol w="49630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59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35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21110">
                  <a:extLst>
                    <a:ext uri="{9D8B030D-6E8A-4147-A177-3AD203B41FA5}">
                      <a16:colId xmlns:a16="http://schemas.microsoft.com/office/drawing/2014/main" xmlns="" val="3008124708"/>
                    </a:ext>
                  </a:extLst>
                </a:gridCol>
                <a:gridCol w="1268295">
                  <a:extLst>
                    <a:ext uri="{9D8B030D-6E8A-4147-A177-3AD203B41FA5}">
                      <a16:colId xmlns:a16="http://schemas.microsoft.com/office/drawing/2014/main" xmlns="" val="1907439271"/>
                    </a:ext>
                  </a:extLst>
                </a:gridCol>
              </a:tblGrid>
              <a:tr h="951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 рік,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гривень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 рік,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гривень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2018 рік,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гривень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2019  рік,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гривень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 рік,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гривень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(прогноз)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Загальний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виробництва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техніки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для потреб АПК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6900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10500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9800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12000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 Реалізація продукції всього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6100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9400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11500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888767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 Реалізація продукції на внутрішньому ринку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6000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6500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5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 Експорт продукції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Залишок продукції на складах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992559" y="438517"/>
            <a:ext cx="10047617" cy="433388"/>
          </a:xfrm>
          <a:prstGeom prst="rect">
            <a:avLst/>
          </a:prstGeom>
          <a:effectLst/>
          <a:ex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Виробничий потенціал підприємств вітчизняного сільськогосподарського машинобудуванн</a:t>
            </a:r>
            <a:r>
              <a:rPr lang="uk-UA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uk-UA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6721475" y="2159769"/>
            <a:ext cx="4715531" cy="216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За оперативними даними підприємств, що звітують Мінекономіки</a:t>
            </a:r>
            <a:endParaRPr lang="uk-UA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62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pic>
        <p:nvPicPr>
          <p:cNvPr id="13317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5851" y="176212"/>
            <a:ext cx="268288" cy="300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cxnSp>
        <p:nvCxnSpPr>
          <p:cNvPr id="33" name="Пряма сполучна лінія 32"/>
          <p:cNvCxnSpPr/>
          <p:nvPr/>
        </p:nvCxnSpPr>
        <p:spPr>
          <a:xfrm flipV="1">
            <a:off x="1313927" y="963876"/>
            <a:ext cx="9025900" cy="21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1045295" y="320906"/>
            <a:ext cx="9605244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Часткова компенсація вартості сільськогосподарської техніки та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обладнання                              вітчизняного виробництва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467510" y="960253"/>
            <a:ext cx="94119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70C0"/>
                </a:solidFill>
              </a:rPr>
              <a:t>РЕАЛІЗАЦІЯ ПРОГРАМИ В ОБЛАСТЯХ (</a:t>
            </a:r>
            <a:r>
              <a:rPr lang="uk-UA" b="1" dirty="0" smtClean="0">
                <a:solidFill>
                  <a:srgbClr val="0070C0"/>
                </a:solidFill>
              </a:rPr>
              <a:t>за грудень 2018 р. та січень-листопад </a:t>
            </a:r>
            <a:r>
              <a:rPr lang="ru-RU" b="1" dirty="0" smtClean="0">
                <a:solidFill>
                  <a:srgbClr val="0070C0"/>
                </a:solidFill>
              </a:rPr>
              <a:t>2019 </a:t>
            </a:r>
            <a:r>
              <a:rPr lang="ru-RU" b="1" dirty="0">
                <a:solidFill>
                  <a:srgbClr val="0070C0"/>
                </a:solidFill>
              </a:rPr>
              <a:t>р.</a:t>
            </a:r>
            <a:r>
              <a:rPr lang="uk-UA" b="1" dirty="0" smtClean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9246" y="1329585"/>
            <a:ext cx="9009246" cy="508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627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pic>
        <p:nvPicPr>
          <p:cNvPr id="13317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969" y="326231"/>
            <a:ext cx="268288" cy="300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cxnSp>
        <p:nvCxnSpPr>
          <p:cNvPr id="33" name="Пряма сполучна лінія 32"/>
          <p:cNvCxnSpPr/>
          <p:nvPr/>
        </p:nvCxnSpPr>
        <p:spPr>
          <a:xfrm>
            <a:off x="770860" y="949562"/>
            <a:ext cx="10520719" cy="28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714256" y="384540"/>
            <a:ext cx="10633929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програми за напрямом  часткова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компенсація вартості сільськогосподарської техніки та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обладнання вітчизняного виробництва</a:t>
            </a:r>
            <a:endParaRPr lang="uk-UA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598253"/>
              </p:ext>
            </p:extLst>
          </p:nvPr>
        </p:nvGraphicFramePr>
        <p:xfrm>
          <a:off x="1149913" y="1261604"/>
          <a:ext cx="9890264" cy="45111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24083">
                  <a:extLst>
                    <a:ext uri="{9D8B030D-6E8A-4147-A177-3AD203B41FA5}">
                      <a16:colId xmlns:a16="http://schemas.microsoft.com/office/drawing/2014/main" xmlns="" val="1038546969"/>
                    </a:ext>
                  </a:extLst>
                </a:gridCol>
                <a:gridCol w="1374378">
                  <a:extLst>
                    <a:ext uri="{9D8B030D-6E8A-4147-A177-3AD203B41FA5}">
                      <a16:colId xmlns:a16="http://schemas.microsoft.com/office/drawing/2014/main" xmlns="" val="3509471351"/>
                    </a:ext>
                  </a:extLst>
                </a:gridCol>
                <a:gridCol w="1386038">
                  <a:extLst>
                    <a:ext uri="{9D8B030D-6E8A-4147-A177-3AD203B41FA5}">
                      <a16:colId xmlns:a16="http://schemas.microsoft.com/office/drawing/2014/main" xmlns="" val="733584574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xmlns="" val="2403494738"/>
                    </a:ext>
                  </a:extLst>
                </a:gridCol>
                <a:gridCol w="1313849">
                  <a:extLst>
                    <a:ext uri="{9D8B030D-6E8A-4147-A177-3AD203B41FA5}">
                      <a16:colId xmlns:a16="http://schemas.microsoft.com/office/drawing/2014/main" xmlns="" val="319319954"/>
                    </a:ext>
                  </a:extLst>
                </a:gridCol>
              </a:tblGrid>
              <a:tr h="351529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2017</a:t>
                      </a:r>
                      <a:endParaRPr lang="uk-UA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2018</a:t>
                      </a:r>
                      <a:endParaRPr lang="uk-UA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2019</a:t>
                      </a:r>
                      <a:endParaRPr lang="uk-UA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2020 прогноз</a:t>
                      </a:r>
                      <a:endParaRPr lang="uk-UA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45312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uk-UA" dirty="0" smtClean="0"/>
                        <a:t>Кількість сільгосптоваровиробників, які скористалися програмою, од.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1220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7043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9 508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5500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6459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uk-UA" dirty="0" smtClean="0"/>
                        <a:t>Вартість придбаної</a:t>
                      </a:r>
                      <a:r>
                        <a:rPr lang="uk-UA" baseline="0" dirty="0" smtClean="0"/>
                        <a:t> техніки, млн. грн.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804,3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4 401,4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5 786,2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4 800,0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49164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uk-UA" dirty="0" smtClean="0"/>
                        <a:t> Всього придбали техніки,</a:t>
                      </a:r>
                      <a:r>
                        <a:rPr lang="uk-UA" baseline="0" dirty="0" smtClean="0"/>
                        <a:t> од.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2 906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17 182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25 075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9568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6668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uk-UA" dirty="0" smtClean="0"/>
                        <a:t>З них: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873902"/>
                  </a:ext>
                </a:extLst>
              </a:tr>
              <a:tr h="3145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зернозбиральних комбайнів, од.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1953488"/>
                  </a:ext>
                </a:extLst>
              </a:tr>
              <a:tr h="396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тракторів, од.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79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308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214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343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1601390"/>
                  </a:ext>
                </a:extLst>
              </a:tr>
              <a:tr h="202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зерновозів-автопоїздів, од.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37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30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787649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грунтообробної</a:t>
                      </a:r>
                      <a:r>
                        <a:rPr lang="uk-UA" dirty="0" smtClean="0"/>
                        <a:t> і посівної техніки, од.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2 200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3 552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4 123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3 358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2190698"/>
                  </a:ext>
                </a:extLst>
              </a:tr>
              <a:tr h="202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іншого сільськогосподарського обладнання, од.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625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13 276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20 724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5 820</a:t>
                      </a:r>
                      <a:endParaRPr lang="uk-U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1247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3416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pic>
        <p:nvPicPr>
          <p:cNvPr id="13317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62" y="326231"/>
            <a:ext cx="550628" cy="491916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cxnSp>
        <p:nvCxnSpPr>
          <p:cNvPr id="33" name="Пряма сполучна лінія 32"/>
          <p:cNvCxnSpPr/>
          <p:nvPr/>
        </p:nvCxnSpPr>
        <p:spPr>
          <a:xfrm flipV="1">
            <a:off x="2684251" y="2768062"/>
            <a:ext cx="6814383" cy="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8"/>
          <p:cNvSpPr/>
          <p:nvPr/>
        </p:nvSpPr>
        <p:spPr>
          <a:xfrm>
            <a:off x="3030122" y="2161418"/>
            <a:ext cx="5835182" cy="8002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b="1" dirty="0" smtClean="0">
                <a:solidFill>
                  <a:srgbClr val="0070C0"/>
                </a:solidFill>
              </a:rPr>
              <a:t>Дякуємо за увагу</a:t>
            </a:r>
            <a:endParaRPr lang="uk-UA" sz="2800" b="1" dirty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1941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cxnSp>
        <p:nvCxnSpPr>
          <p:cNvPr id="33" name="Пряма сполучна лінія 32"/>
          <p:cNvCxnSpPr/>
          <p:nvPr/>
        </p:nvCxnSpPr>
        <p:spPr>
          <a:xfrm>
            <a:off x="1783139" y="1299946"/>
            <a:ext cx="7281056" cy="16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356" y="326231"/>
            <a:ext cx="401187" cy="495681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0" name="Прямокутник 9"/>
          <p:cNvSpPr/>
          <p:nvPr/>
        </p:nvSpPr>
        <p:spPr>
          <a:xfrm>
            <a:off x="925880" y="2040680"/>
            <a:ext cx="1024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7200" algn="l"/>
                <a:tab pos="4140835" algn="l"/>
              </a:tabLs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 України «Про Державний бюджет України на 2020 рік» від 14 листопада 2019 року №294-ІХ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передбачено видатки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за бюджетною програмою 1201150 «Фінансова підтримка сільгосптоваровиробників»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обсязі 4 000,0 млн. грн.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забезпечення виконання зазначеної бюджетної програми за напрямом «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часткова компенсація вартості сільськогосподарської техніки та обладнання вітчизняного виробництва» у 2020 році передбачено 1 млрд. грн.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3030100" y="821912"/>
            <a:ext cx="457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 ПРОГРАМА 1201150</a:t>
            </a:r>
            <a:endParaRPr lang="uk-UA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813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pic>
        <p:nvPicPr>
          <p:cNvPr id="13317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346" y="328511"/>
            <a:ext cx="268288" cy="300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cxnSp>
        <p:nvCxnSpPr>
          <p:cNvPr id="33" name="Пряма сполучна лінія 32"/>
          <p:cNvCxnSpPr/>
          <p:nvPr/>
        </p:nvCxnSpPr>
        <p:spPr>
          <a:xfrm>
            <a:off x="1002630" y="735214"/>
            <a:ext cx="10576562" cy="63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кутник 2"/>
          <p:cNvSpPr/>
          <p:nvPr/>
        </p:nvSpPr>
        <p:spPr>
          <a:xfrm>
            <a:off x="781634" y="325794"/>
            <a:ext cx="11134441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Часткова компенсація вартості сільськогосподарської техніки та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обладнання вітчизняного виробництва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1646814" y="947790"/>
            <a:ext cx="89450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У </a:t>
            </a:r>
            <a:r>
              <a:rPr lang="uk-UA" b="1" dirty="0" smtClean="0"/>
              <a:t>2017-2020 </a:t>
            </a:r>
            <a:r>
              <a:rPr lang="uk-UA" b="1" dirty="0"/>
              <a:t>роках щорічний обсяг коштів Державного бюджету України, які спрямовуються на державну підтримку сільськогосподарських товаровиробників.</a:t>
            </a:r>
            <a:endParaRPr lang="ru-RU" b="1" dirty="0"/>
          </a:p>
        </p:txBody>
      </p:sp>
      <p:graphicFrame>
        <p:nvGraphicFramePr>
          <p:cNvPr id="12" name="Діаграм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605186"/>
              </p:ext>
            </p:extLst>
          </p:nvPr>
        </p:nvGraphicFramePr>
        <p:xfrm>
          <a:off x="1444351" y="1626967"/>
          <a:ext cx="9303297" cy="484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425299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pic>
        <p:nvPicPr>
          <p:cNvPr id="13317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9106" y="257611"/>
            <a:ext cx="268288" cy="300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cxnSp>
        <p:nvCxnSpPr>
          <p:cNvPr id="33" name="Пряма сполучна лінія 32"/>
          <p:cNvCxnSpPr/>
          <p:nvPr/>
        </p:nvCxnSpPr>
        <p:spPr>
          <a:xfrm>
            <a:off x="1392883" y="1009070"/>
            <a:ext cx="63073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1682554" y="506593"/>
            <a:ext cx="6134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правова база бюджетної програми 1201150</a:t>
            </a:r>
            <a:endParaRPr lang="uk-UA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781634" y="1229905"/>
            <a:ext cx="10633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Постанова </a:t>
            </a:r>
            <a:r>
              <a:rPr lang="uk-UA" b="1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КМУ від 01 березня 2107 № 130 </a:t>
            </a:r>
            <a:r>
              <a:rPr lang="uk-UA" b="1" dirty="0">
                <a:latin typeface="Arial Unicode MS"/>
                <a:ea typeface="Arial Unicode MS"/>
                <a:cs typeface="Arial Unicode MS"/>
              </a:rPr>
              <a:t>“Про затвердження Порядку використання коштів, передбачених у державному бюджеті для часткової компенсації вартості сільськогосподарської техніки та обладнання вітчизняного виробництва (із змінами)</a:t>
            </a:r>
          </a:p>
          <a:p>
            <a:pPr algn="just"/>
            <a:r>
              <a:rPr lang="uk-UA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Постанова </a:t>
            </a:r>
            <a:r>
              <a:rPr lang="uk-UA" b="1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КМУ від 27 травня 2013 р. № 369 </a:t>
            </a:r>
            <a:r>
              <a:rPr lang="uk-UA" b="1" dirty="0">
                <a:latin typeface="Arial Unicode MS"/>
                <a:ea typeface="Arial Unicode MS"/>
                <a:cs typeface="Arial Unicode MS"/>
              </a:rPr>
              <a:t>"Про затвердження Порядку визначення ступеня локалізації виробництва підприємствами вітчизняного машинобудування для агропромислового комплексу вітчизняної техніки і обладнання для агропромислового комплексу (із змінами);</a:t>
            </a:r>
            <a:endParaRPr lang="ru-RU" b="1" dirty="0">
              <a:latin typeface="Arial Unicode MS"/>
              <a:ea typeface="Arial Unicode MS"/>
              <a:cs typeface="Arial Unicode MS"/>
            </a:endParaRPr>
          </a:p>
          <a:p>
            <a:pPr algn="just"/>
            <a:r>
              <a:rPr lang="uk-UA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Бюджетний </a:t>
            </a:r>
            <a:r>
              <a:rPr lang="uk-UA" b="1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кодекс України</a:t>
            </a:r>
            <a:r>
              <a:rPr lang="uk-UA" b="1" dirty="0">
                <a:latin typeface="Arial Unicode MS"/>
                <a:ea typeface="Arial Unicode MS"/>
                <a:cs typeface="Arial Unicode MS"/>
              </a:rPr>
              <a:t>;</a:t>
            </a:r>
            <a:endParaRPr lang="ru-RU" b="1" dirty="0">
              <a:latin typeface="Arial Unicode MS"/>
              <a:ea typeface="Arial Unicode MS"/>
              <a:cs typeface="Arial Unicode MS"/>
            </a:endParaRPr>
          </a:p>
          <a:p>
            <a:pPr algn="just"/>
            <a:r>
              <a:rPr lang="uk-UA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Закони </a:t>
            </a:r>
            <a:r>
              <a:rPr lang="uk-UA" b="1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України</a:t>
            </a:r>
            <a:r>
              <a:rPr lang="uk-UA" b="1" dirty="0" smtClean="0">
                <a:latin typeface="Arial Unicode MS"/>
                <a:ea typeface="Arial Unicode MS"/>
                <a:cs typeface="Arial Unicode MS"/>
              </a:rPr>
              <a:t>:</a:t>
            </a:r>
            <a:endParaRPr lang="en-US" b="1" dirty="0" smtClean="0">
              <a:latin typeface="Arial Unicode MS"/>
              <a:ea typeface="Arial Unicode MS"/>
              <a:cs typeface="Arial Unicode MS"/>
            </a:endParaRPr>
          </a:p>
          <a:p>
            <a:pPr algn="just"/>
            <a:r>
              <a:rPr lang="uk-UA" b="1" dirty="0" smtClean="0">
                <a:latin typeface="Arial Unicode MS"/>
                <a:ea typeface="Arial Unicode MS"/>
                <a:cs typeface="Arial Unicode MS"/>
              </a:rPr>
              <a:t>“</a:t>
            </a:r>
            <a:r>
              <a:rPr lang="uk-UA" b="1" dirty="0">
                <a:latin typeface="Arial Unicode MS"/>
                <a:ea typeface="Arial Unicode MS"/>
                <a:cs typeface="Arial Unicode MS"/>
              </a:rPr>
              <a:t>Про Державний бюджет України на 2020 рік”;</a:t>
            </a:r>
          </a:p>
          <a:p>
            <a:pPr algn="just"/>
            <a:r>
              <a:rPr lang="uk-UA" b="1" dirty="0" smtClean="0">
                <a:latin typeface="Arial Unicode MS"/>
                <a:ea typeface="Arial Unicode MS"/>
                <a:cs typeface="Arial Unicode MS"/>
              </a:rPr>
              <a:t>“</a:t>
            </a:r>
            <a:r>
              <a:rPr lang="uk-UA" b="1" dirty="0">
                <a:latin typeface="Arial Unicode MS"/>
                <a:ea typeface="Arial Unicode MS"/>
                <a:cs typeface="Arial Unicode MS"/>
              </a:rPr>
              <a:t>Про стимулювання розвитку вітчизняного машинобудування  для агропромислового комплексу”;</a:t>
            </a:r>
          </a:p>
          <a:p>
            <a:pPr algn="just"/>
            <a:r>
              <a:rPr lang="uk-UA" b="1" dirty="0" smtClean="0">
                <a:latin typeface="Arial Unicode MS"/>
                <a:ea typeface="Arial Unicode MS"/>
                <a:cs typeface="Arial Unicode MS"/>
              </a:rPr>
              <a:t>“</a:t>
            </a:r>
            <a:r>
              <a:rPr lang="uk-UA" b="1" dirty="0">
                <a:latin typeface="Arial Unicode MS"/>
                <a:ea typeface="Arial Unicode MS"/>
                <a:cs typeface="Arial Unicode MS"/>
              </a:rPr>
              <a:t>Про систему інженерно-технічного забезпечення АПК”;</a:t>
            </a:r>
          </a:p>
          <a:p>
            <a:pPr algn="just"/>
            <a:r>
              <a:rPr lang="uk-UA" b="1" dirty="0" smtClean="0">
                <a:latin typeface="Arial Unicode MS"/>
                <a:ea typeface="Arial Unicode MS"/>
                <a:cs typeface="Arial Unicode MS"/>
              </a:rPr>
              <a:t>“</a:t>
            </a:r>
            <a:r>
              <a:rPr lang="uk-UA" b="1" dirty="0">
                <a:latin typeface="Arial Unicode MS"/>
                <a:ea typeface="Arial Unicode MS"/>
                <a:cs typeface="Arial Unicode MS"/>
              </a:rPr>
              <a:t>Про державну підтримку сільського господарства України”; </a:t>
            </a:r>
            <a:endParaRPr lang="en-US" b="1" dirty="0">
              <a:latin typeface="Arial Unicode MS"/>
              <a:ea typeface="Arial Unicode MS"/>
              <a:cs typeface="Arial Unicode MS"/>
            </a:endParaRPr>
          </a:p>
          <a:p>
            <a:pPr algn="just"/>
            <a:r>
              <a:rPr lang="uk-UA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Накази</a:t>
            </a:r>
            <a:r>
              <a:rPr lang="uk-UA" b="1" dirty="0" smtClean="0">
                <a:latin typeface="Arial Unicode MS"/>
                <a:ea typeface="Arial Unicode MS"/>
                <a:cs typeface="Arial Unicode MS"/>
              </a:rPr>
              <a:t>:</a:t>
            </a:r>
            <a:endParaRPr lang="en-US" b="1" dirty="0" smtClean="0">
              <a:latin typeface="Arial Unicode MS"/>
              <a:ea typeface="Arial Unicode MS"/>
              <a:cs typeface="Arial Unicode MS"/>
            </a:endParaRPr>
          </a:p>
          <a:p>
            <a:pPr algn="just"/>
            <a:r>
              <a:rPr lang="uk-UA" b="1" dirty="0" smtClean="0">
                <a:latin typeface="Arial Unicode MS"/>
                <a:ea typeface="Arial Unicode MS"/>
                <a:cs typeface="Arial Unicode MS"/>
              </a:rPr>
              <a:t>Мінагрополітики </a:t>
            </a:r>
            <a:r>
              <a:rPr lang="uk-UA" b="1" dirty="0">
                <a:latin typeface="Arial Unicode MS"/>
                <a:ea typeface="Arial Unicode MS"/>
                <a:cs typeface="Arial Unicode MS"/>
              </a:rPr>
              <a:t>(юстовані) щодо форм заявок та </a:t>
            </a:r>
            <a:r>
              <a:rPr lang="uk-UA" b="1" dirty="0" smtClean="0">
                <a:latin typeface="Arial Unicode MS"/>
                <a:ea typeface="Arial Unicode MS"/>
                <a:cs typeface="Arial Unicode MS"/>
              </a:rPr>
              <a:t>реєстрів (із змінами);</a:t>
            </a:r>
            <a:endParaRPr lang="uk-UA" b="1" dirty="0">
              <a:latin typeface="Arial Unicode MS"/>
              <a:ea typeface="Arial Unicode MS"/>
              <a:cs typeface="Arial Unicode MS"/>
            </a:endParaRPr>
          </a:p>
          <a:p>
            <a:pPr algn="just"/>
            <a:r>
              <a:rPr lang="uk-UA" b="1" dirty="0" err="1" smtClean="0">
                <a:latin typeface="Arial Unicode MS"/>
                <a:ea typeface="Arial Unicode MS"/>
                <a:cs typeface="Arial Unicode MS"/>
              </a:rPr>
              <a:t>Мінекономрозвитку</a:t>
            </a:r>
            <a:r>
              <a:rPr lang="uk-UA" b="1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uk-UA" b="1" dirty="0">
                <a:latin typeface="Arial Unicode MS"/>
                <a:ea typeface="Arial Unicode MS"/>
                <a:cs typeface="Arial Unicode MS"/>
              </a:rPr>
              <a:t>(юстовані) щодо затвердження положення про </a:t>
            </a:r>
            <a:r>
              <a:rPr lang="uk-UA" b="1" dirty="0" smtClean="0">
                <a:latin typeface="Arial Unicode MS"/>
                <a:ea typeface="Arial Unicode MS"/>
                <a:cs typeface="Arial Unicode MS"/>
              </a:rPr>
              <a:t>комісію </a:t>
            </a:r>
            <a:r>
              <a:rPr lang="uk-UA" b="1" dirty="0">
                <a:latin typeface="Arial Unicode MS"/>
                <a:ea typeface="Arial Unicode MS"/>
                <a:cs typeface="Arial Unicode MS"/>
              </a:rPr>
              <a:t>з визначення переліку техніки та </a:t>
            </a:r>
            <a:r>
              <a:rPr lang="uk-UA" b="1" dirty="0" smtClean="0">
                <a:latin typeface="Arial Unicode MS"/>
                <a:ea typeface="Arial Unicode MS"/>
                <a:cs typeface="Arial Unicode MS"/>
              </a:rPr>
              <a:t>обладнання (із змінами).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1141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pic>
        <p:nvPicPr>
          <p:cNvPr id="13317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975" y="326231"/>
            <a:ext cx="268288" cy="300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cxnSp>
        <p:nvCxnSpPr>
          <p:cNvPr id="33" name="Пряма сполучна лінія 32"/>
          <p:cNvCxnSpPr/>
          <p:nvPr/>
        </p:nvCxnSpPr>
        <p:spPr>
          <a:xfrm flipV="1">
            <a:off x="1392883" y="1434164"/>
            <a:ext cx="8877273" cy="2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798898" y="915811"/>
            <a:ext cx="11075914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Часткова компенсація вартості сільськогосподарської техніки та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обладнання вітчизняного виробництва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945263" y="1434164"/>
            <a:ext cx="105520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	</a:t>
            </a:r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                                                                     Основні </a:t>
            </a:r>
            <a:r>
              <a:rPr lang="uk-UA" b="1" dirty="0">
                <a:solidFill>
                  <a:srgbClr val="C00000"/>
                </a:solidFill>
              </a:rPr>
              <a:t>положення </a:t>
            </a:r>
            <a:endParaRPr lang="uk-UA" b="1" dirty="0" smtClean="0">
              <a:solidFill>
                <a:srgbClr val="C00000"/>
              </a:solidFill>
            </a:endParaRPr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Порядку </a:t>
            </a:r>
            <a:r>
              <a:rPr lang="uk-UA" b="1" dirty="0">
                <a:solidFill>
                  <a:srgbClr val="C00000"/>
                </a:solidFill>
              </a:rPr>
              <a:t>використання </a:t>
            </a:r>
            <a:r>
              <a:rPr lang="uk-UA" b="1" dirty="0" smtClean="0">
                <a:solidFill>
                  <a:srgbClr val="C00000"/>
                </a:solidFill>
              </a:rPr>
              <a:t>коштів, передбачених у державному бюджеті для часткової компенсації вартості сільськогосподарської техніки та обладнання вітчизняного виробництва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r>
              <a:rPr lang="uk-UA" b="1" dirty="0" smtClean="0"/>
              <a:t>- </a:t>
            </a:r>
            <a:r>
              <a:rPr lang="uk-UA" b="1" dirty="0"/>
              <a:t>головним розпорядником бюджетних коштів є Мінекономіки, </a:t>
            </a:r>
            <a:r>
              <a:rPr lang="uk-UA" b="1" dirty="0" smtClean="0"/>
              <a:t>одержувачами </a:t>
            </a:r>
            <a:r>
              <a:rPr lang="uk-UA" b="1" dirty="0"/>
              <a:t>– юридичні особи та фізичні особи-підприємці;</a:t>
            </a:r>
          </a:p>
          <a:p>
            <a:endParaRPr lang="uk-UA" b="1" dirty="0"/>
          </a:p>
          <a:p>
            <a:r>
              <a:rPr lang="uk-UA" b="1" dirty="0" smtClean="0"/>
              <a:t>- </a:t>
            </a:r>
            <a:r>
              <a:rPr lang="uk-UA" b="1" dirty="0"/>
              <a:t>оплата техніки та обладнання проводиться через </a:t>
            </a:r>
            <a:r>
              <a:rPr lang="uk-UA" b="1" dirty="0" smtClean="0"/>
              <a:t>уповноважені </a:t>
            </a:r>
            <a:r>
              <a:rPr lang="uk-UA" b="1" dirty="0"/>
              <a:t>банки;</a:t>
            </a:r>
          </a:p>
          <a:p>
            <a:endParaRPr lang="ru-RU" b="1" dirty="0"/>
          </a:p>
          <a:p>
            <a:r>
              <a:rPr lang="uk-UA" b="1" dirty="0" smtClean="0"/>
              <a:t>- </a:t>
            </a:r>
            <a:r>
              <a:rPr lang="uk-UA" b="1" dirty="0"/>
              <a:t>компенсація  вартості техніки та обладнання здійснюється також через </a:t>
            </a:r>
            <a:r>
              <a:rPr lang="uk-UA" b="1" dirty="0" smtClean="0"/>
              <a:t>уповноважені </a:t>
            </a:r>
            <a:r>
              <a:rPr lang="uk-UA" b="1" dirty="0"/>
              <a:t>банки у розмірі </a:t>
            </a:r>
            <a:r>
              <a:rPr lang="uk-UA" b="1" dirty="0">
                <a:solidFill>
                  <a:srgbClr val="C00000"/>
                </a:solidFill>
              </a:rPr>
              <a:t>25 відсотків </a:t>
            </a:r>
            <a:r>
              <a:rPr lang="uk-UA" b="1" dirty="0"/>
              <a:t>без урахування ПДВ; </a:t>
            </a:r>
          </a:p>
          <a:p>
            <a:endParaRPr lang="ru-RU" b="1" dirty="0"/>
          </a:p>
          <a:p>
            <a:r>
              <a:rPr lang="uk-UA" b="1" dirty="0" smtClean="0"/>
              <a:t>- </a:t>
            </a:r>
            <a:r>
              <a:rPr lang="uk-UA" b="1" dirty="0"/>
              <a:t>компенсації підлягає техніка та обладнання, яка включена до Переліку техніки та обладнання, який формує Мінекономіки.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856712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7314890" y="29392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pic>
        <p:nvPicPr>
          <p:cNvPr id="13317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196" y="138358"/>
            <a:ext cx="268288" cy="300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cxnSp>
        <p:nvCxnSpPr>
          <p:cNvPr id="33" name="Пряма сполучна лінія 32"/>
          <p:cNvCxnSpPr/>
          <p:nvPr/>
        </p:nvCxnSpPr>
        <p:spPr>
          <a:xfrm>
            <a:off x="1986298" y="980413"/>
            <a:ext cx="9150131" cy="23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8"/>
          <p:cNvSpPr/>
          <p:nvPr/>
        </p:nvSpPr>
        <p:spPr bwMode="auto">
          <a:xfrm>
            <a:off x="6106410" y="1547820"/>
            <a:ext cx="2867025" cy="6873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Мінекономіки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14"/>
          <p:cNvSpPr/>
          <p:nvPr/>
        </p:nvSpPr>
        <p:spPr>
          <a:xfrm>
            <a:off x="494627" y="1569840"/>
            <a:ext cx="3017838" cy="752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Уповноважені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банки </a:t>
            </a:r>
          </a:p>
        </p:txBody>
      </p:sp>
      <p:pic>
        <p:nvPicPr>
          <p:cNvPr id="9" name="Picture 3" descr="C:\Users\Licorne\Desktop\субъект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829" y="4319659"/>
            <a:ext cx="80803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49"/>
          <p:cNvSpPr/>
          <p:nvPr/>
        </p:nvSpPr>
        <p:spPr>
          <a:xfrm>
            <a:off x="3580956" y="2000974"/>
            <a:ext cx="24177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Реєстр отримувачів </a:t>
            </a:r>
            <a: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ЧК</a:t>
            </a:r>
          </a:p>
        </p:txBody>
      </p:sp>
      <p:sp>
        <p:nvSpPr>
          <p:cNvPr id="11" name="Стрелка вправо с вырезом 52"/>
          <p:cNvSpPr/>
          <p:nvPr/>
        </p:nvSpPr>
        <p:spPr>
          <a:xfrm rot="2571531">
            <a:off x="1449388" y="3649663"/>
            <a:ext cx="3681412" cy="334962"/>
          </a:xfrm>
          <a:prstGeom prst="notched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8" descr="Image result for loan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4625589" y="4270239"/>
            <a:ext cx="507000" cy="468000"/>
          </a:xfrm>
          <a:prstGeom prst="rect">
            <a:avLst/>
          </a:prstGeom>
          <a:noFill/>
          <a:extLst/>
        </p:spPr>
      </p:pic>
      <p:pic>
        <p:nvPicPr>
          <p:cNvPr id="13" name="Picture 4" descr="C:\Users\Licorne\Desktop\список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8125" y="4081463"/>
            <a:ext cx="430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68"/>
          <p:cNvSpPr/>
          <p:nvPr/>
        </p:nvSpPr>
        <p:spPr>
          <a:xfrm>
            <a:off x="259879" y="4504239"/>
            <a:ext cx="2325687" cy="1168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відкриття рахунку</a:t>
            </a:r>
            <a:b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заявка на отримання ЧК в банку через який проведено оплату техніки</a:t>
            </a:r>
          </a:p>
          <a:p>
            <a:pPr algn="ctr">
              <a:defRPr/>
            </a:pPr>
            <a:endParaRPr lang="uk-UA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трелка вправо с вырезом 33"/>
          <p:cNvSpPr/>
          <p:nvPr/>
        </p:nvSpPr>
        <p:spPr>
          <a:xfrm rot="13296962">
            <a:off x="155575" y="3913188"/>
            <a:ext cx="4625975" cy="336550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с вырезом 34"/>
          <p:cNvSpPr/>
          <p:nvPr/>
        </p:nvSpPr>
        <p:spPr>
          <a:xfrm>
            <a:off x="3568142" y="1730266"/>
            <a:ext cx="2374900" cy="334962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44"/>
          <p:cNvSpPr/>
          <p:nvPr/>
        </p:nvSpPr>
        <p:spPr>
          <a:xfrm>
            <a:off x="7224229" y="3153350"/>
            <a:ext cx="22682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Розподіл коштів між уповноваженими банками</a:t>
            </a:r>
            <a:endParaRPr lang="uk-UA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Группа 29"/>
          <p:cNvGrpSpPr>
            <a:grpSpLocks noChangeAspect="1"/>
          </p:cNvGrpSpPr>
          <p:nvPr/>
        </p:nvGrpSpPr>
        <p:grpSpPr bwMode="auto">
          <a:xfrm>
            <a:off x="1051718" y="384993"/>
            <a:ext cx="671513" cy="619125"/>
            <a:chOff x="7110848" y="2946444"/>
            <a:chExt cx="839815" cy="839815"/>
          </a:xfrm>
        </p:grpSpPr>
        <p:sp>
          <p:nvSpPr>
            <p:cNvPr id="20" name="Овал 19"/>
            <p:cNvSpPr>
              <a:spLocks noChangeAspect="1"/>
            </p:cNvSpPr>
            <p:nvPr/>
          </p:nvSpPr>
          <p:spPr>
            <a:xfrm>
              <a:off x="7110848" y="2946444"/>
              <a:ext cx="839815" cy="83981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pic>
          <p:nvPicPr>
            <p:cNvPr id="21" name="Picture 2" descr="C:\Users\User\Desktop\кобмайн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7210203" y="3094120"/>
              <a:ext cx="621822" cy="491098"/>
            </a:xfrm>
            <a:prstGeom prst="rect">
              <a:avLst/>
            </a:prstGeom>
            <a:noFill/>
            <a:extLst/>
          </p:spPr>
        </p:pic>
      </p:grpSp>
      <p:grpSp>
        <p:nvGrpSpPr>
          <p:cNvPr id="22" name="Группа 13"/>
          <p:cNvGrpSpPr>
            <a:grpSpLocks/>
          </p:cNvGrpSpPr>
          <p:nvPr/>
        </p:nvGrpSpPr>
        <p:grpSpPr bwMode="auto">
          <a:xfrm>
            <a:off x="4151320" y="2754464"/>
            <a:ext cx="2703650" cy="1012232"/>
            <a:chOff x="1682787" y="4196222"/>
            <a:chExt cx="2497503" cy="1013005"/>
          </a:xfrm>
        </p:grpSpPr>
        <p:sp>
          <p:nvSpPr>
            <p:cNvPr id="23" name="Скругленный прямоугольник 35"/>
            <p:cNvSpPr/>
            <p:nvPr/>
          </p:nvSpPr>
          <p:spPr>
            <a:xfrm>
              <a:off x="2020198" y="4521315"/>
              <a:ext cx="2160092" cy="68791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b="1" dirty="0">
                  <a:solidFill>
                    <a:schemeClr val="accent1">
                      <a:lumMod val="75000"/>
                    </a:schemeClr>
                  </a:solidFill>
                </a:rPr>
                <a:t>Органи казначейства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24" name="Picture 2" descr="Related image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682787" y="4196222"/>
              <a:ext cx="466525" cy="46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Стрелка вправо с вырезом 37"/>
          <p:cNvSpPr/>
          <p:nvPr/>
        </p:nvSpPr>
        <p:spPr>
          <a:xfrm rot="8690949">
            <a:off x="6744342" y="2662561"/>
            <a:ext cx="1591160" cy="336550"/>
          </a:xfrm>
          <a:prstGeom prst="notched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с вырезом 39"/>
          <p:cNvSpPr/>
          <p:nvPr/>
        </p:nvSpPr>
        <p:spPr>
          <a:xfrm rot="12976193">
            <a:off x="2658360" y="2906013"/>
            <a:ext cx="1754403" cy="334962"/>
          </a:xfrm>
          <a:prstGeom prst="notched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45"/>
          <p:cNvSpPr/>
          <p:nvPr/>
        </p:nvSpPr>
        <p:spPr>
          <a:xfrm>
            <a:off x="4677246" y="5559000"/>
            <a:ext cx="2786062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вибір техніки та обладнання, що підпадає під компенсацію, згідно Переліку, що затверджується 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Мінекономіки</a:t>
            </a:r>
            <a:endParaRPr lang="uk-UA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295394" y="3955575"/>
            <a:ext cx="398463" cy="37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/>
              <a:t>1</a:t>
            </a:r>
          </a:p>
        </p:txBody>
      </p:sp>
      <p:sp>
        <p:nvSpPr>
          <p:cNvPr id="29" name="Овал 28"/>
          <p:cNvSpPr/>
          <p:nvPr/>
        </p:nvSpPr>
        <p:spPr>
          <a:xfrm>
            <a:off x="4341877" y="1655254"/>
            <a:ext cx="400050" cy="37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2</a:t>
            </a:r>
            <a:endParaRPr lang="uk-UA" b="1" dirty="0"/>
          </a:p>
        </p:txBody>
      </p:sp>
      <p:sp>
        <p:nvSpPr>
          <p:cNvPr id="30" name="Овал 29"/>
          <p:cNvSpPr/>
          <p:nvPr/>
        </p:nvSpPr>
        <p:spPr>
          <a:xfrm>
            <a:off x="7314889" y="2604845"/>
            <a:ext cx="400050" cy="37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3</a:t>
            </a:r>
            <a:endParaRPr lang="uk-UA" b="1" dirty="0"/>
          </a:p>
        </p:txBody>
      </p:sp>
      <p:sp>
        <p:nvSpPr>
          <p:cNvPr id="31" name="Овал 30"/>
          <p:cNvSpPr/>
          <p:nvPr/>
        </p:nvSpPr>
        <p:spPr>
          <a:xfrm>
            <a:off x="3279145" y="2791376"/>
            <a:ext cx="400050" cy="371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4</a:t>
            </a:r>
            <a:endParaRPr lang="uk-UA" b="1" dirty="0"/>
          </a:p>
        </p:txBody>
      </p:sp>
      <p:sp>
        <p:nvSpPr>
          <p:cNvPr id="32" name="Овал 31"/>
          <p:cNvSpPr/>
          <p:nvPr/>
        </p:nvSpPr>
        <p:spPr>
          <a:xfrm>
            <a:off x="2797203" y="3395221"/>
            <a:ext cx="400050" cy="371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5</a:t>
            </a:r>
            <a:endParaRPr lang="uk-UA" b="1" dirty="0"/>
          </a:p>
        </p:txBody>
      </p:sp>
      <p:sp>
        <p:nvSpPr>
          <p:cNvPr id="2" name="Прямокутник 1"/>
          <p:cNvSpPr/>
          <p:nvPr/>
        </p:nvSpPr>
        <p:spPr>
          <a:xfrm>
            <a:off x="1628370" y="438396"/>
            <a:ext cx="9615584" cy="43143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Етапність проходження процедури здійснення механізму часткової компенсації вартості сільськогосподарської техніки та обладнання вітчизняного виробництва</a:t>
            </a:r>
            <a:endParaRPr lang="uk-UA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5973"/>
              </p:ext>
            </p:extLst>
          </p:nvPr>
        </p:nvGraphicFramePr>
        <p:xfrm>
          <a:off x="9305637" y="1273427"/>
          <a:ext cx="2762574" cy="44985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2856">
                  <a:extLst>
                    <a:ext uri="{9D8B030D-6E8A-4147-A177-3AD203B41FA5}">
                      <a16:colId xmlns:a16="http://schemas.microsoft.com/office/drawing/2014/main" xmlns="" val="306240313"/>
                    </a:ext>
                  </a:extLst>
                </a:gridCol>
                <a:gridCol w="2379718">
                  <a:extLst>
                    <a:ext uri="{9D8B030D-6E8A-4147-A177-3AD203B41FA5}">
                      <a16:colId xmlns:a16="http://schemas.microsoft.com/office/drawing/2014/main" xmlns="" val="4122971284"/>
                    </a:ext>
                  </a:extLst>
                </a:gridCol>
              </a:tblGrid>
              <a:tr h="949578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Визначитись із необхідною технікою та обладнанням заводу-виробника або його постачальника, що входить до</a:t>
                      </a:r>
                      <a:r>
                        <a:rPr lang="uk-UA" sz="1000" b="1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Переліку.</a:t>
                      </a:r>
                    </a:p>
                    <a:p>
                      <a:r>
                        <a:rPr lang="uk-UA" sz="1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Подати до уповноваженого банку, через який здійснено оплату техніки та обладнання, заявки та підтвердні документи щодо їх придбання</a:t>
                      </a:r>
                      <a:endParaRPr lang="uk-UA" sz="1000" noProof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9684373"/>
                  </a:ext>
                </a:extLst>
              </a:tr>
              <a:tr h="676412"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Уповноважені банки формують реєстр сільськогосподарських товаровиробників, та подають його до Мінекономіки</a:t>
                      </a:r>
                      <a:endParaRPr lang="uk-UA" sz="1000" noProof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1735291"/>
                  </a:ext>
                </a:extLst>
              </a:tr>
              <a:tr h="949578"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Мінекономіки на підставі поданого уповноваженим банком реєстру щомісяця здійснює розподіл коштів між уповноваженими банками в межах виділених асигнувань та подають до казначейства</a:t>
                      </a:r>
                      <a:endParaRPr lang="uk-UA" sz="1000" noProof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5740859"/>
                  </a:ext>
                </a:extLst>
              </a:tr>
              <a:tr h="432572"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noProof="0" dirty="0" smtClean="0">
                          <a:latin typeface="+mn-lt"/>
                          <a:cs typeface="Times New Roman" panose="02020603050405020304" pitchFamily="18" charset="0"/>
                        </a:rPr>
                        <a:t>Казначейство перераховує </a:t>
                      </a:r>
                      <a:r>
                        <a:rPr lang="uk-UA" sz="1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кошти на рахунки уповноваженим банкам </a:t>
                      </a:r>
                      <a:endParaRPr lang="uk-UA" sz="1000" noProof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314326"/>
                  </a:ext>
                </a:extLst>
              </a:tr>
              <a:tr h="1048418"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Уповноважені банки протягом трьох банківських днів з дати отримання бюджетних коштів перераховують їх на поточні рахунки сільськогосподарських товаровиробників згідно із зазначеними у реєстрах сумам</a:t>
                      </a:r>
                      <a:endParaRPr lang="uk-UA" sz="1000" noProof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7825070"/>
                  </a:ext>
                </a:extLst>
              </a:tr>
            </a:tbl>
          </a:graphicData>
        </a:graphic>
      </p:graphicFrame>
      <p:sp>
        <p:nvSpPr>
          <p:cNvPr id="34" name="Овал 33"/>
          <p:cNvSpPr/>
          <p:nvPr/>
        </p:nvSpPr>
        <p:spPr>
          <a:xfrm>
            <a:off x="9337975" y="2608521"/>
            <a:ext cx="316346" cy="3102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2</a:t>
            </a:r>
            <a:endParaRPr lang="uk-UA" b="1" dirty="0"/>
          </a:p>
        </p:txBody>
      </p:sp>
      <p:sp>
        <p:nvSpPr>
          <p:cNvPr id="35" name="Овал 34"/>
          <p:cNvSpPr/>
          <p:nvPr/>
        </p:nvSpPr>
        <p:spPr>
          <a:xfrm>
            <a:off x="9337975" y="1332416"/>
            <a:ext cx="316346" cy="2980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/>
              <a:t>1</a:t>
            </a:r>
          </a:p>
        </p:txBody>
      </p:sp>
      <p:sp>
        <p:nvSpPr>
          <p:cNvPr id="36" name="Овал 35"/>
          <p:cNvSpPr/>
          <p:nvPr/>
        </p:nvSpPr>
        <p:spPr>
          <a:xfrm>
            <a:off x="9337975" y="3322327"/>
            <a:ext cx="316346" cy="304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3</a:t>
            </a:r>
            <a:endParaRPr lang="uk-UA" b="1" dirty="0"/>
          </a:p>
        </p:txBody>
      </p:sp>
      <p:sp>
        <p:nvSpPr>
          <p:cNvPr id="37" name="Овал 36"/>
          <p:cNvSpPr/>
          <p:nvPr/>
        </p:nvSpPr>
        <p:spPr>
          <a:xfrm>
            <a:off x="9337975" y="4314406"/>
            <a:ext cx="316346" cy="307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4</a:t>
            </a:r>
            <a:endParaRPr lang="uk-UA" b="1" dirty="0"/>
          </a:p>
        </p:txBody>
      </p:sp>
      <p:sp>
        <p:nvSpPr>
          <p:cNvPr id="38" name="Овал 37"/>
          <p:cNvSpPr/>
          <p:nvPr/>
        </p:nvSpPr>
        <p:spPr>
          <a:xfrm>
            <a:off x="9337975" y="4776839"/>
            <a:ext cx="316346" cy="31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5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273595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pic>
        <p:nvPicPr>
          <p:cNvPr id="13317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601" y="248486"/>
            <a:ext cx="268288" cy="300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cxnSp>
        <p:nvCxnSpPr>
          <p:cNvPr id="33" name="Пряма сполучна лінія 32"/>
          <p:cNvCxnSpPr/>
          <p:nvPr/>
        </p:nvCxnSpPr>
        <p:spPr>
          <a:xfrm>
            <a:off x="1307424" y="1417642"/>
            <a:ext cx="8558471" cy="55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539015" y="963614"/>
            <a:ext cx="11194181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Часткова компенсація вартості сільськогосподарської техніки та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обладнання вітчизняного виробництва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9" name="TextBox 24"/>
          <p:cNvSpPr txBox="1">
            <a:spLocks noChangeArrowheads="1"/>
          </p:cNvSpPr>
          <p:nvPr/>
        </p:nvSpPr>
        <p:spPr bwMode="auto">
          <a:xfrm>
            <a:off x="1307424" y="1378704"/>
            <a:ext cx="982739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               Документи, що подаються сільгосптоваровиробниками до уповноважених банків</a:t>
            </a:r>
          </a:p>
          <a:p>
            <a:endParaRPr lang="uk-UA" b="1" dirty="0" smtClean="0">
              <a:solidFill>
                <a:srgbClr val="C00000"/>
              </a:solidFill>
            </a:endParaRPr>
          </a:p>
          <a:p>
            <a:r>
              <a:rPr lang="uk-UA" sz="1700" dirty="0" smtClean="0"/>
              <a:t>        </a:t>
            </a:r>
            <a:r>
              <a:rPr lang="uk-UA" sz="1700" b="1" dirty="0" smtClean="0"/>
              <a:t>копія платіжного доручення, що підтверджує оплату через уповноважений банк;</a:t>
            </a:r>
          </a:p>
          <a:p>
            <a:r>
              <a:rPr lang="uk-UA" sz="1700" b="1" dirty="0" smtClean="0"/>
              <a:t> </a:t>
            </a:r>
          </a:p>
          <a:p>
            <a:r>
              <a:rPr lang="uk-UA" sz="1700" b="1" dirty="0" smtClean="0"/>
              <a:t>        акт приймання-передачі техніки та обладнання;</a:t>
            </a:r>
          </a:p>
          <a:p>
            <a:endParaRPr lang="uk-UA" sz="1700" b="1" dirty="0" smtClean="0"/>
          </a:p>
          <a:p>
            <a:r>
              <a:rPr lang="uk-UA" sz="1700" b="1" dirty="0" smtClean="0"/>
              <a:t>        свідоцтво про державну реєстрацію транспортного засобу та/або  машини (якщо техніка підлягає обов’язковій державній або відомчій реєстрації</a:t>
            </a:r>
            <a:r>
              <a:rPr lang="uk-UA" sz="1700" b="1" dirty="0"/>
              <a:t>);</a:t>
            </a:r>
          </a:p>
          <a:p>
            <a:endParaRPr lang="ru-RU" sz="1700" b="1" dirty="0"/>
          </a:p>
          <a:p>
            <a:r>
              <a:rPr lang="uk-UA" sz="1700" b="1" dirty="0"/>
              <a:t>        довідка про відсутність заборгованості  з податків, зборів, платежів, що контролюються органами доходів і зборів (ДФС)</a:t>
            </a:r>
            <a:endParaRPr lang="ru-RU" sz="1700" b="1" dirty="0"/>
          </a:p>
          <a:p>
            <a:r>
              <a:rPr lang="ru-RU" sz="1700" b="1" dirty="0"/>
              <a:t>	</a:t>
            </a:r>
            <a:endParaRPr lang="ru-RU" b="1" dirty="0"/>
          </a:p>
          <a:p>
            <a:pPr algn="just"/>
            <a:r>
              <a:rPr lang="ru-RU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15353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pic>
        <p:nvPicPr>
          <p:cNvPr id="13317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5851" y="326231"/>
            <a:ext cx="268288" cy="300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cxnSp>
        <p:nvCxnSpPr>
          <p:cNvPr id="33" name="Пряма сполучна лінія 32"/>
          <p:cNvCxnSpPr/>
          <p:nvPr/>
        </p:nvCxnSpPr>
        <p:spPr>
          <a:xfrm>
            <a:off x="705851" y="1128883"/>
            <a:ext cx="10049167" cy="6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974139" y="366588"/>
            <a:ext cx="9780879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Arial Cyr" pitchFamily="34" charset="0"/>
                <a:cs typeface="Arial Cyr" pitchFamily="34" charset="0"/>
              </a:rPr>
              <a:t>                   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 сільгосптоваровиробників 1201150 </a:t>
            </a:r>
            <a:b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(напрям - часткова 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компенсація вартості техніки та обладнання вітчизняного 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uk-UA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я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25929"/>
              </p:ext>
            </p:extLst>
          </p:nvPr>
        </p:nvGraphicFramePr>
        <p:xfrm>
          <a:off x="962526" y="1251745"/>
          <a:ext cx="10308658" cy="591201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69729">
                  <a:extLst>
                    <a:ext uri="{9D8B030D-6E8A-4147-A177-3AD203B41FA5}">
                      <a16:colId xmlns:a16="http://schemas.microsoft.com/office/drawing/2014/main" xmlns="" val="2731383382"/>
                    </a:ext>
                  </a:extLst>
                </a:gridCol>
                <a:gridCol w="1368024">
                  <a:extLst>
                    <a:ext uri="{9D8B030D-6E8A-4147-A177-3AD203B41FA5}">
                      <a16:colId xmlns:a16="http://schemas.microsoft.com/office/drawing/2014/main" xmlns="" val="2782785086"/>
                    </a:ext>
                  </a:extLst>
                </a:gridCol>
                <a:gridCol w="1368024">
                  <a:extLst>
                    <a:ext uri="{9D8B030D-6E8A-4147-A177-3AD203B41FA5}">
                      <a16:colId xmlns:a16="http://schemas.microsoft.com/office/drawing/2014/main" xmlns="" val="3042286538"/>
                    </a:ext>
                  </a:extLst>
                </a:gridCol>
                <a:gridCol w="1368024">
                  <a:extLst>
                    <a:ext uri="{9D8B030D-6E8A-4147-A177-3AD203B41FA5}">
                      <a16:colId xmlns:a16="http://schemas.microsoft.com/office/drawing/2014/main" xmlns="" val="1788477034"/>
                    </a:ext>
                  </a:extLst>
                </a:gridCol>
                <a:gridCol w="1534857">
                  <a:extLst>
                    <a:ext uri="{9D8B030D-6E8A-4147-A177-3AD203B41FA5}">
                      <a16:colId xmlns:a16="http://schemas.microsoft.com/office/drawing/2014/main" xmlns="" val="4182434110"/>
                    </a:ext>
                  </a:extLst>
                </a:gridCol>
              </a:tblGrid>
              <a:tr h="5810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uk-UA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Назва показника 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2017 рік  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2018 рік        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2019 рік  </a:t>
                      </a:r>
                    </a:p>
                    <a:p>
                      <a:pPr algn="ctr" rtl="0" fontAlgn="ctr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    (за січень- вересень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uk-UA" sz="10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2019 рік</a:t>
                      </a:r>
                    </a:p>
                    <a:p>
                      <a:pPr algn="ctr" rtl="0" fontAlgn="ctr"/>
                      <a:r>
                        <a:rPr lang="uk-UA" sz="10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(грудень 2018 року та січень-листопад</a:t>
                      </a:r>
                      <a:r>
                        <a:rPr lang="uk-UA" sz="10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uk-UA" sz="10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2019року)</a:t>
                      </a:r>
                    </a:p>
                    <a:p>
                      <a:pPr algn="ctr" rtl="0" fontAlgn="ctr"/>
                      <a:r>
                        <a:rPr lang="uk-UA" sz="10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(25%) 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7667089"/>
                  </a:ext>
                </a:extLst>
              </a:tr>
              <a:tr h="35916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(20%)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(25%)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0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(25%)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4212640"/>
                  </a:ext>
                </a:extLst>
              </a:tr>
              <a:tr h="374334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Видатки передбачені з державного бюджету,  млн. грн. 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550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3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955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uk-UA" sz="13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681,79</a:t>
                      </a:r>
                      <a:endParaRPr lang="uk-UA" sz="13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0602880"/>
                  </a:ext>
                </a:extLst>
              </a:tr>
              <a:tr h="456945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Фактично використано бюджетних коштів,  млн. грн.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134,1       </a:t>
                      </a:r>
                    </a:p>
                    <a:p>
                      <a:pPr algn="ctr" rtl="0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24%)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912,8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(96%)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  640,79   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(94%)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1 205,46</a:t>
                      </a:r>
                      <a:endParaRPr lang="en-US" sz="1300" b="1" i="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(176,8%)</a:t>
                      </a:r>
                      <a:endParaRPr lang="uk-UA" sz="13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3527474"/>
                  </a:ext>
                </a:extLst>
              </a:tr>
              <a:tr h="349920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Кількість сільгосптоваровиробників од.,  в тому числі: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1220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7043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5400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9508</a:t>
                      </a:r>
                      <a:endParaRPr lang="uk-UA" sz="13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3791578"/>
                  </a:ext>
                </a:extLst>
              </a:tr>
              <a:tr h="317369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фермерських господарств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618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4000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2698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5251</a:t>
                      </a:r>
                      <a:endParaRPr lang="uk-UA" sz="13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3873374"/>
                  </a:ext>
                </a:extLst>
              </a:tr>
              <a:tr h="314636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Середня вартість компенсації, тис. грн. на 1 </a:t>
                      </a:r>
                      <a:r>
                        <a:rPr lang="uk-UA" sz="1100" b="0" i="0" u="none" strike="noStrike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госп</a:t>
                      </a:r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.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130,4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118,5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107,7</a:t>
                      </a:r>
                      <a:endParaRPr lang="uk-UA" sz="13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5576454"/>
                  </a:ext>
                </a:extLst>
              </a:tr>
              <a:tr h="550230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Середня вартість компенсації за одиницю техніки та обладнання,                       тис. грн.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uk-UA" sz="17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46,1</a:t>
                      </a:r>
                    </a:p>
                    <a:p>
                      <a:pPr algn="ctr" fontAlgn="t"/>
                      <a:endParaRPr lang="uk-UA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09" marR="8909" marT="89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53,1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62,0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48,0</a:t>
                      </a:r>
                      <a:endParaRPr lang="uk-UA" sz="13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43159"/>
                  </a:ext>
                </a:extLst>
              </a:tr>
              <a:tr h="27668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Кількість заводів виробників </a:t>
                      </a:r>
                      <a:r>
                        <a:rPr lang="uk-UA" sz="1100" b="0" i="0" u="none" strike="noStrike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с.г</a:t>
                      </a:r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. техніки включених до переліку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141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181</a:t>
                      </a:r>
                      <a:endParaRPr lang="uk-UA" sz="12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3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685151"/>
                  </a:ext>
                </a:extLst>
              </a:tr>
              <a:tr h="244130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Кількість найменувань  техніки, одиниць 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792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9 254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12 542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uk-UA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88921150"/>
                  </a:ext>
                </a:extLst>
              </a:tr>
              <a:tr h="255221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Придбано техніки, одиниць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2906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17182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10309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25075</a:t>
                      </a:r>
                      <a:endParaRPr lang="uk-UA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102998"/>
                  </a:ext>
                </a:extLst>
              </a:tr>
              <a:tr h="4159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Вартість придбаної</a:t>
                      </a:r>
                      <a:r>
                        <a:rPr lang="uk-UA" sz="1100" b="0" i="0" u="none" strike="noStrike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 техніки</a:t>
                      </a:r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, млн. грн. 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</a:rPr>
                        <a:t>804,3</a:t>
                      </a: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4401,4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3100,0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5786,2</a:t>
                      </a:r>
                      <a:endParaRPr lang="uk-UA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3922838"/>
                  </a:ext>
                </a:extLst>
              </a:tr>
              <a:tr h="1256687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09" marR="8909" marT="89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655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587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"/>
          <p:cNvGrpSpPr>
            <a:grpSpLocks/>
          </p:cNvGrpSpPr>
          <p:nvPr/>
        </p:nvGrpSpPr>
        <p:grpSpPr bwMode="auto">
          <a:xfrm>
            <a:off x="6721476" y="-11113"/>
            <a:ext cx="3929063" cy="974726"/>
            <a:chOff x="0" y="0"/>
            <a:chExt cx="4257095" cy="975017"/>
          </a:xfrm>
        </p:grpSpPr>
        <p:pic>
          <p:nvPicPr>
            <p:cNvPr id="13326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r="33569"/>
            <a:stretch>
              <a:fillRect/>
            </a:stretch>
          </p:blipFill>
          <p:spPr bwMode="auto">
            <a:xfrm>
              <a:off x="-1" y="-1"/>
              <a:ext cx="2120936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pic>
          <p:nvPicPr>
            <p:cNvPr id="13327" name="мінсмол.png" descr="мінсмол.png"/>
            <p:cNvPicPr>
              <a:picLocks noChangeAspect="1"/>
            </p:cNvPicPr>
            <p:nvPr/>
          </p:nvPicPr>
          <p:blipFill>
            <a:blip r:embed="rId2"/>
            <a:srcRect l="15665" r="17255"/>
            <a:stretch>
              <a:fillRect/>
            </a:stretch>
          </p:blipFill>
          <p:spPr bwMode="auto">
            <a:xfrm flipH="1">
              <a:off x="2115471" y="-1"/>
              <a:ext cx="2141624" cy="97501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pic>
        <p:nvPicPr>
          <p:cNvPr id="13317" name="Picture 11" descr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71" y="248486"/>
            <a:ext cx="268288" cy="3000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cxnSp>
        <p:nvCxnSpPr>
          <p:cNvPr id="33" name="Пряма сполучна лінія 32"/>
          <p:cNvCxnSpPr/>
          <p:nvPr/>
        </p:nvCxnSpPr>
        <p:spPr>
          <a:xfrm>
            <a:off x="1111249" y="1044836"/>
            <a:ext cx="9010858" cy="16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900154" y="357894"/>
            <a:ext cx="10479970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реалізації 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бюджетної програми 1201150 за напрямом часткова компенсація 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 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сільськогосподарської техніки та обладнання вітчизняного виробництва</a:t>
            </a:r>
            <a:endParaRPr lang="uk-UA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900154" y="1182587"/>
            <a:ext cx="103036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Частка 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техніки та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обладнання вітчизняного виробництва у 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формуванні ринку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сільськогосподарської техніки в АПК.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00154" y="3862375"/>
            <a:ext cx="10082271" cy="2877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 startAt="2"/>
              <a:defRPr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Ріст кількості 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машинобудівних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підприємств, які виробляють техніку та обладнання для АПК  з 40 до 181 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в 4,5 рази більше (2017-2019 рр.)</a:t>
            </a:r>
          </a:p>
          <a:p>
            <a:pPr marL="342900" indent="-342900">
              <a:buAutoNum type="arabicPeriod" startAt="3"/>
              <a:defRPr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Розширено номенклатуру вітчизняної техніки та обладнання з 792  до 12 542 од.</a:t>
            </a:r>
            <a:r>
              <a:rPr lang="uk-UA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у 6,3 рази більше    (2017-2019 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42900" indent="-342900">
              <a:buFontTx/>
              <a:buAutoNum type="arabicPeriod" startAt="3"/>
              <a:defRPr/>
            </a:pP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Створено додаткових робочих місць в сільськогосподарському машинобудуванні, більше –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тис. </a:t>
            </a:r>
          </a:p>
          <a:p>
            <a:pPr marL="342900" indent="-342900">
              <a:buFontTx/>
              <a:buAutoNum type="arabicPeriod" startAt="3"/>
              <a:defRPr/>
            </a:pP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Надходження до бюджетів всіх рівнів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склали - 1,9 млрд. 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Tx/>
              <a:buAutoNum type="arabicPeriod" startAt="3"/>
              <a:defRPr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Мультиплікатор сплати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 від реалізації програми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2019 рік становить 1:1,7.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3"/>
              <a:defRPr/>
            </a:pP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підняли фонд оплати праці щонайменше до 8%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собівартості виробленої/реалізованої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  Обсяг інвестицій підприємств на технологічне переозброєння виробництва у 2017-2019 році склав біля  </a:t>
            </a:r>
            <a:r>
              <a:rPr lang="uk-UA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2,0 млрд. грн. (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базі ТОВ НВП «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Херсонський </a:t>
            </a:r>
            <a:r>
              <a:rPr lang="uk-UA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машинобудівниий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завод» разом з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фінською компанією </a:t>
            </a:r>
            <a:r>
              <a:rPr lang="uk-UA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Sampo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Rosenlew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запущено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 виробництво 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зернозбиральних комбайнів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SKIF 280 </a:t>
            </a:r>
            <a:r>
              <a:rPr lang="uk-UA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SKIF 310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ПрАТ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«Богуславська сільгосптехніка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інвестувало в освоєння власного виробництва сучасних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самохідних обприскувачів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IBIS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-3000-28 та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MAF 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4200-36)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"/>
              <a:defRPr/>
            </a:pPr>
            <a:endParaRPr lang="uk-UA" sz="1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59566"/>
              </p:ext>
            </p:extLst>
          </p:nvPr>
        </p:nvGraphicFramePr>
        <p:xfrm>
          <a:off x="900154" y="1586615"/>
          <a:ext cx="10400567" cy="2275760"/>
        </p:xfrm>
        <a:graphic>
          <a:graphicData uri="http://schemas.openxmlformats.org/drawingml/2006/table">
            <a:tbl>
              <a:tblPr/>
              <a:tblGrid>
                <a:gridCol w="60114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5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3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06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9530">
                  <a:extLst>
                    <a:ext uri="{9D8B030D-6E8A-4147-A177-3AD203B41FA5}">
                      <a16:colId xmlns:a16="http://schemas.microsoft.com/office/drawing/2014/main" xmlns="" val="3018081664"/>
                    </a:ext>
                  </a:extLst>
                </a:gridCol>
              </a:tblGrid>
              <a:tr h="446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рік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рік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 рік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рік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Придбано всього с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 техніки, млрд. грн.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8,9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 них вітчизняної техніки, млрд грн.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т.ч. з частковою компенсацією вартості,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млрд. грн.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Відсоток вітчизняної техніки у формуванні ринку с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 техніки та обладнання, %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0701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1175</Words>
  <Application>Microsoft Office PowerPoint</Application>
  <PresentationFormat>Широкоэкранный</PresentationFormat>
  <Paragraphs>279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 Unicode MS</vt:lpstr>
      <vt:lpstr>Arial</vt:lpstr>
      <vt:lpstr>Arial Cyr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Задорожний Олександр Вячеславович</dc:creator>
  <cp:lastModifiedBy>Tetyana Efremova</cp:lastModifiedBy>
  <cp:revision>164</cp:revision>
  <cp:lastPrinted>2020-06-02T07:49:31Z</cp:lastPrinted>
  <dcterms:created xsi:type="dcterms:W3CDTF">2020-06-01T15:55:15Z</dcterms:created>
  <dcterms:modified xsi:type="dcterms:W3CDTF">2020-06-25T15:27:59Z</dcterms:modified>
</cp:coreProperties>
</file>